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986" r:id="rId3"/>
    <p:sldId id="991" r:id="rId4"/>
    <p:sldId id="998" r:id="rId5"/>
    <p:sldId id="992" r:id="rId6"/>
    <p:sldId id="987" r:id="rId7"/>
    <p:sldId id="994" r:id="rId8"/>
    <p:sldId id="1005" r:id="rId9"/>
    <p:sldId id="999" r:id="rId10"/>
    <p:sldId id="1006" r:id="rId11"/>
    <p:sldId id="995" r:id="rId12"/>
    <p:sldId id="1000" r:id="rId13"/>
    <p:sldId id="1001" r:id="rId14"/>
    <p:sldId id="1002" r:id="rId15"/>
    <p:sldId id="1007" r:id="rId16"/>
    <p:sldId id="1003" r:id="rId17"/>
    <p:sldId id="1004" r:id="rId18"/>
    <p:sldId id="988" r:id="rId19"/>
    <p:sldId id="996" r:id="rId20"/>
    <p:sldId id="997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Look at my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balloon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4982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grape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balloon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绿色的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blue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蓝色的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2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 at my balloon. It’s pink.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nice.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Thank you.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pink.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862" y="1124744"/>
            <a:ext cx="7822584" cy="73518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70334" y="26897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4014" y="3933056"/>
            <a:ext cx="1112580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别人让你看他的某样物品，是想得到你的肯定，你应当适当地称赞。故选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89474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red balloon, please.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blue.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nice.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OK.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0156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31321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别人想要某物，你同意他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她的要求时，可以说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12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The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colours of Olympic rings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奥运五环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27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049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red, yellow, black, green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61766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blue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orange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橙色的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white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白色的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1879992"/>
            <a:ext cx="3254375" cy="5505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98097" y="18793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kern="10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586022" y="3584375"/>
            <a:ext cx="11197816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根据常识，奥运五环的颜色是红色、黄色、蓝色、绿色和黑色。故选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92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8614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当你想让朋友们看你的气球时，你可以说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balloon.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 at my box.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It’s pink.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2048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86022" y="471637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看我的气球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52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11521280" cy="3096344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的辨析</a:t>
            </a:r>
            <a:endParaRPr lang="zh-CN" altLang="zh-CN" sz="13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可以作为一个指令，表示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看，瞧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如果后面要加上具体看的内容，则需要加上介词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at,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this tiger.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，不能说成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this tiger.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484784"/>
            <a:ext cx="2158711" cy="70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573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当你想告诉别人你的气球是蓝色的时，你可以说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My balloon is green.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My balloon is blue.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My balloon is red.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42843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我的气球是蓝色的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8516" y="18084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50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当你想称赞别人的东西好看时，你可以说：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blue.	           B. It’s nice.	             C. It’s green.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28529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它很好看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6816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52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小朋友们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今天一起去了游乐园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看看他们都遇到了什么吧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选择合适的句子完成对话。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1" y="997622"/>
            <a:ext cx="10955710" cy="775194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106403" y="2009446"/>
            <a:ext cx="3744415" cy="597248"/>
          </a:xfrm>
          <a:prstGeom prst="rect">
            <a:avLst/>
          </a:prstGeom>
        </p:spPr>
      </p:pic>
      <p:pic>
        <p:nvPicPr>
          <p:cNvPr id="5" name="ef61.jpg" descr="id:214749435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54646" y="3212976"/>
            <a:ext cx="10300335" cy="1835785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9998" y="51501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看我的气球。它是绿色的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它很好看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51390" y="37170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708258"/>
            <a:ext cx="11485848" cy="656846"/>
          </a:xfrm>
        </p:spPr>
        <p:txBody>
          <a:bodyPr/>
          <a:lstStyle/>
          <a:p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根据图片可知，对话意为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请给我一个红色的气球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3" name="ef62.jpg" descr="id:21474943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700808"/>
            <a:ext cx="10464800" cy="18503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311230" y="19168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5目标6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25940" y="1340768"/>
            <a:ext cx="11538000" cy="568892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899664"/>
              </p:ext>
            </p:extLst>
          </p:nvPr>
        </p:nvGraphicFramePr>
        <p:xfrm>
          <a:off x="334566" y="1895769"/>
          <a:ext cx="11521280" cy="2973391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1124270097"/>
                    </a:ext>
                  </a:extLst>
                </a:gridCol>
                <a:gridCol w="10873208">
                  <a:extLst>
                    <a:ext uri="{9D8B030D-6E8A-4147-A177-3AD203B41FA5}">
                      <a16:colId xmlns:a16="http://schemas.microsoft.com/office/drawing/2014/main" val="572068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我的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balloon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气球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pink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粉色的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 is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它是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nice 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好的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red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红色的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blue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蓝色的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green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绿色的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42404"/>
                  </a:ext>
                </a:extLst>
              </a:tr>
              <a:tr h="1693231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pink balloon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一只粉色的气球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 balloon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我的气球　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look at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3318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42900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根据图片可知，对话意为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这是一颗樱桃吗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不是。这是一个桃子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63.jpg" descr="id:21474943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00808"/>
            <a:ext cx="10716895" cy="15779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938886" y="18976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438713"/>
              </p:ext>
            </p:extLst>
          </p:nvPr>
        </p:nvGraphicFramePr>
        <p:xfrm>
          <a:off x="334566" y="1124744"/>
          <a:ext cx="11521280" cy="4608512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1240678194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1949559010"/>
                    </a:ext>
                  </a:extLst>
                </a:gridCol>
              </a:tblGrid>
              <a:tr h="4608512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A pink balloon, please. 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请给我一只粉色的气球。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pink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的意思是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粉色的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，是一个表示颜色种类的形容词，此处用来修饰气球。形容词修饰名词，位于名词的前面。例如：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blue bag, please. 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请给我一个蓝色的包。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Look at my balloon. 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看我的气球。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让别人看某人或某物，用句型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Look at ...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，意为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Look at my teddy. 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看我的泰迪熊。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Oh, it’s cute. 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哦，它很可爱</a:t>
                      </a:r>
                      <a:r>
                        <a:rPr lang="zh-CN" sz="2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597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327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955207"/>
              </p:ext>
            </p:extLst>
          </p:nvPr>
        </p:nvGraphicFramePr>
        <p:xfrm>
          <a:off x="334566" y="1063277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1240678194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194955901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It’s pink.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它是粉色的。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表达物品的颜色用句型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表示颜色的形容词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颜色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Look at my balloon. It’s red.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看我的气球。它是红色的。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4. It’s nice.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它真好看。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当别人向你展示自己的物品时，你可以适当表示称赞。例如：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Look at my new bag.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看看我的新包。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It’s nice.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它真漂亮。</a:t>
                      </a: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597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984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388642"/>
              </p:ext>
            </p:extLst>
          </p:nvPr>
        </p:nvGraphicFramePr>
        <p:xfrm>
          <a:off x="334566" y="2204864"/>
          <a:ext cx="11521280" cy="2286139"/>
        </p:xfrm>
        <a:graphic>
          <a:graphicData uri="http://schemas.openxmlformats.org/drawingml/2006/table">
            <a:tbl>
              <a:tblPr firstRow="1" firstCol="1" bandRow="1"/>
              <a:tblGrid>
                <a:gridCol w="1008112">
                  <a:extLst>
                    <a:ext uri="{9D8B030D-6E8A-4147-A177-3AD203B41FA5}">
                      <a16:colId xmlns:a16="http://schemas.microsoft.com/office/drawing/2014/main" val="1172569668"/>
                    </a:ext>
                  </a:extLst>
                </a:gridCol>
                <a:gridCol w="10513168">
                  <a:extLst>
                    <a:ext uri="{9D8B030D-6E8A-4147-A177-3AD203B41FA5}">
                      <a16:colId xmlns:a16="http://schemas.microsoft.com/office/drawing/2014/main" val="3236601667"/>
                    </a:ext>
                  </a:extLst>
                </a:gridCol>
              </a:tblGrid>
              <a:tr h="2286139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能够用句型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表示颜色的形容词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来表达物品的颜色。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能够认识表示颜色的形容词：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pink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red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blue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green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学会用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It’s nice.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表达对物品的称赞。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67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009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3225800" algn="l"/>
                <a:tab pos="5468938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11453495" cy="655320"/>
          </a:xfrm>
          <a:prstGeom prst="rect">
            <a:avLst/>
          </a:prstGeom>
        </p:spPr>
      </p:pic>
      <p:pic>
        <p:nvPicPr>
          <p:cNvPr id="4" name="fd13a.jpg" descr="id:21474942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70670" y="2132856"/>
            <a:ext cx="762676" cy="1008112"/>
          </a:xfrm>
          <a:prstGeom prst="rect">
            <a:avLst/>
          </a:prstGeom>
        </p:spPr>
      </p:pic>
      <p:pic>
        <p:nvPicPr>
          <p:cNvPr id="5" name="fd103.jpg" descr="id:21474942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22998" y="2132856"/>
            <a:ext cx="1002027" cy="1060343"/>
          </a:xfrm>
          <a:prstGeom prst="rect">
            <a:avLst/>
          </a:prstGeom>
        </p:spPr>
      </p:pic>
      <p:pic>
        <p:nvPicPr>
          <p:cNvPr id="6" name="fd104.jpg" descr="id:214749423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463358" y="2204864"/>
            <a:ext cx="921398" cy="947260"/>
          </a:xfrm>
          <a:prstGeom prst="rect">
            <a:avLst/>
          </a:prstGeom>
        </p:spPr>
      </p:pic>
      <p:pic>
        <p:nvPicPr>
          <p:cNvPr id="7" name="fd105.jpg" descr="id:214749423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911630" y="2204864"/>
            <a:ext cx="896043" cy="92139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22598" y="3140968"/>
            <a:ext cx="15937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banana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175326" y="3068960"/>
            <a:ext cx="885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pink</a:t>
            </a:r>
            <a:endParaRPr lang="zh-CN" altLang="en-US"/>
          </a:p>
        </p:txBody>
      </p:sp>
      <p:sp>
        <p:nvSpPr>
          <p:cNvPr id="11" name="椭圆 10"/>
          <p:cNvSpPr/>
          <p:nvPr/>
        </p:nvSpPr>
        <p:spPr bwMode="auto">
          <a:xfrm>
            <a:off x="757988" y="2204864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6599262" y="2204864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41211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49713" algn="l"/>
                <a:tab pos="5383213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                           B.              	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                         B.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" name="fd106.jpg" descr="id:2147494245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414686" y="3913892"/>
            <a:ext cx="1311275" cy="1283970"/>
          </a:xfrm>
          <a:prstGeom prst="rect">
            <a:avLst/>
          </a:prstGeom>
        </p:spPr>
      </p:pic>
      <p:pic>
        <p:nvPicPr>
          <p:cNvPr id="15" name="cz74.jpg" descr="id:2147494252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4367014" y="4057908"/>
            <a:ext cx="1197610" cy="1306195"/>
          </a:xfrm>
          <a:prstGeom prst="rect">
            <a:avLst/>
          </a:prstGeom>
        </p:spPr>
      </p:pic>
      <p:pic>
        <p:nvPicPr>
          <p:cNvPr id="16" name="fd107.jpg" descr="id:2147494259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7031310" y="4129917"/>
            <a:ext cx="1139323" cy="1171292"/>
          </a:xfrm>
          <a:prstGeom prst="rect">
            <a:avLst/>
          </a:prstGeom>
        </p:spPr>
      </p:pic>
      <p:pic>
        <p:nvPicPr>
          <p:cNvPr id="17" name="fd108.jpg" descr="id:2147494266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10122048" y="3913892"/>
            <a:ext cx="1301750" cy="133858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838622" y="542606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teddy</a:t>
            </a: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599262" y="5426060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blue</a:t>
            </a:r>
            <a:endParaRPr lang="zh-CN" altLang="en-US"/>
          </a:p>
        </p:txBody>
      </p:sp>
      <p:sp>
        <p:nvSpPr>
          <p:cNvPr id="20" name="椭圆 19"/>
          <p:cNvSpPr/>
          <p:nvPr/>
        </p:nvSpPr>
        <p:spPr bwMode="auto">
          <a:xfrm>
            <a:off x="3502918" y="4273932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9407574" y="4273932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 animBg="1"/>
      <p:bldP spid="12" grpId="0" animBg="1"/>
      <p:bldP spid="18" grpId="0"/>
      <p:bldP spid="19" grpId="0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9376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468938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green bag.		B. A yummy banana.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468938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468938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Turn around.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Touch the ground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2401724"/>
            <a:ext cx="2102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green bag.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0590" y="3717032"/>
            <a:ext cx="2990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Touch the ground.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2638" y="18170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0689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49713" algn="l"/>
                <a:tab pos="6011863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a peach?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a peach.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011863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011863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box.	B. Look at my balloon.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011863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011863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cherry, please.	B. A grape, 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3284984"/>
            <a:ext cx="32592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my balloon.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2060848"/>
            <a:ext cx="2730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a peach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0590" y="4633972"/>
            <a:ext cx="27146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cherry, please.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2638" y="1465620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73479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005064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00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9143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将单词与相对应的图片进行连线。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000005"/>
            <a:ext cx="11603808" cy="3229195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486694" y="2564904"/>
            <a:ext cx="7128792" cy="12961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790950" y="2492896"/>
            <a:ext cx="1800200" cy="17281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1630710" y="2492896"/>
            <a:ext cx="4608512" cy="11521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006974" y="2492896"/>
            <a:ext cx="4464496" cy="12961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0271670" y="2492896"/>
            <a:ext cx="72008" cy="12241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13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1230</Words>
  <Application>Microsoft Office PowerPoint</Application>
  <PresentationFormat>自定义</PresentationFormat>
  <Paragraphs>108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2025-06-30T07:14:03Z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